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0793" autoAdjust="0"/>
  </p:normalViewPr>
  <p:slideViewPr>
    <p:cSldViewPr showGuides="1">
      <p:cViewPr varScale="1">
        <p:scale>
          <a:sx n="76" d="100"/>
          <a:sy n="76" d="100"/>
        </p:scale>
        <p:origin x="1315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8A542-588B-419F-929B-6FDC8BEDD09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2586-8D28-4411-A2C3-426E24C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Pictures with reflection and blurred</a:t>
            </a:r>
            <a:r>
              <a:rPr lang="en-US" sz="1400" b="1" baseline="0" dirty="0"/>
              <a:t> background</a:t>
            </a:r>
          </a:p>
          <a:p>
            <a:r>
              <a:rPr lang="en-US" sz="1400" b="0" baseline="0" dirty="0"/>
              <a:t>(Basic)</a:t>
            </a:r>
          </a:p>
          <a:p>
            <a:endParaRPr lang="en-US" sz="1400" b="0" baseline="0" dirty="0"/>
          </a:p>
          <a:p>
            <a:r>
              <a:rPr lang="en-US" sz="1200" b="0" baseline="0" dirty="0"/>
              <a:t>To reproduce the picture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Blank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b="1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picture.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below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to Shape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Round Diagonal Corner Rectangle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right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different picture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Repeat this process until there are three pictures on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second picture.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third picture.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picture.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Painter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With the Format Painter cursor, on the slide, click the second picture.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picture.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Painter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With the Format Painter cursor, on the slide, click the third picture.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then select all three pictures.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 the background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b="1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picture.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Artistic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Artistic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(second row, fifth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(first option from the left).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to draw a rectangle on the slide.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rectangle.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 Styles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Gradients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Gradient stops, customize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from the left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second stop from the left in the slider, and then do the following: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Also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right pane, and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 select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shape.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slide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to Back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background picture.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to Back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8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Pictures with reflection and blurred</a:t>
            </a:r>
            <a:r>
              <a:rPr lang="en-US" sz="1400" b="1" baseline="0" dirty="0"/>
              <a:t> background</a:t>
            </a:r>
          </a:p>
          <a:p>
            <a:r>
              <a:rPr lang="en-US" sz="1400" b="0" baseline="0" dirty="0"/>
              <a:t>(Basic)</a:t>
            </a:r>
          </a:p>
          <a:p>
            <a:endParaRPr lang="en-US" sz="1400" b="0" baseline="0" dirty="0"/>
          </a:p>
          <a:p>
            <a:r>
              <a:rPr lang="en-US" sz="1200" b="0" baseline="0" dirty="0"/>
              <a:t>To reproduce the picture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Blank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b="1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picture.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below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to Shape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Round Diagonal Corner Rectangle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right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different picture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Repeat this process until there are three pictures on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second picture.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third picture.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picture.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Painter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With the Format Painter cursor, on the slide, click the second picture.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picture.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Painter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With the Format Painter cursor, on the slide, click the third picture.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then select all three pictures.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 the background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b="1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picture.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Artistic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Artistic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(second row, fifth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(first option from the left).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to draw a rectangle on the slide.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rectangle.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 Styles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Gradients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Gradient stops, customize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from the left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second stop from the left in the slider, and then do the following: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Also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right pane, and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 select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shape.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slide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to Back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background picture.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to Back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6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Pictures with reflection and blurred</a:t>
            </a:r>
            <a:r>
              <a:rPr lang="en-US" sz="1400" b="1" baseline="0" dirty="0"/>
              <a:t> background</a:t>
            </a:r>
          </a:p>
          <a:p>
            <a:r>
              <a:rPr lang="en-US" sz="1400" b="0" baseline="0" dirty="0"/>
              <a:t>(Basic)</a:t>
            </a:r>
          </a:p>
          <a:p>
            <a:endParaRPr lang="en-US" sz="1400" b="0" baseline="0" dirty="0"/>
          </a:p>
          <a:p>
            <a:r>
              <a:rPr lang="en-US" sz="1200" b="0" baseline="0" dirty="0"/>
              <a:t>To reproduce the picture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Blank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b="1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picture.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below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to Shape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Round Diagonal Corner Rectangle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right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different picture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Repeat this process until there are three pictures on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second picture.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third picture.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picture.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Painter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With the Format Painter cursor, on the slide, click the second picture.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picture.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Painter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With the Format Painter cursor, on the slide, click the third picture.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then select all three pictures.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 the background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b="1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picture.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Artistic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Artistic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(second row, fifth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(first option from the left).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to draw a rectangle on the slide.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rectangle.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 Styles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Gradients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Gradient stops, customize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from the left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second stop from the left in the slider, and then do the following: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Also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right pane, and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 select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shape.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slide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to Back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background picture.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to Back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8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7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77EE-D460-4486-9722-139733D5AC4D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11995" y="978694"/>
            <a:ext cx="20837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444444"/>
                </a:solidFill>
                <a:latin typeface="Arial" panose="020B0604020202020204" pitchFamily="34" charset="0"/>
              </a:rPr>
              <a:t>Tantas veces me mataron</a:t>
            </a:r>
            <a:br>
              <a:rPr lang="es-ES" sz="1200" dirty="0"/>
            </a:br>
            <a:r>
              <a:rPr lang="es-ES" sz="1200" dirty="0">
                <a:solidFill>
                  <a:srgbClr val="444444"/>
                </a:solidFill>
                <a:latin typeface="Arial" panose="020B0604020202020204" pitchFamily="34" charset="0"/>
              </a:rPr>
              <a:t>Tantas </a:t>
            </a:r>
            <a:r>
              <a:rPr lang="es-ES" sz="1050" dirty="0">
                <a:solidFill>
                  <a:srgbClr val="444444"/>
                </a:solidFill>
                <a:latin typeface="Arial" panose="020B0604020202020204" pitchFamily="34" charset="0"/>
              </a:rPr>
              <a:t>veces</a:t>
            </a:r>
            <a:r>
              <a:rPr lang="es-ES" sz="1200" dirty="0">
                <a:solidFill>
                  <a:srgbClr val="444444"/>
                </a:solidFill>
                <a:latin typeface="Arial" panose="020B0604020202020204" pitchFamily="34" charset="0"/>
              </a:rPr>
              <a:t> me morí</a:t>
            </a:r>
            <a:br>
              <a:rPr lang="es-ES" sz="1200" dirty="0"/>
            </a:br>
            <a:r>
              <a:rPr lang="es-ES" sz="1200" dirty="0">
                <a:solidFill>
                  <a:srgbClr val="444444"/>
                </a:solidFill>
                <a:latin typeface="Arial" panose="020B0604020202020204" pitchFamily="34" charset="0"/>
              </a:rPr>
              <a:t>Sin embargo estoy aquí</a:t>
            </a:r>
            <a:br>
              <a:rPr lang="es-ES" sz="1200" dirty="0"/>
            </a:br>
            <a:r>
              <a:rPr lang="es-ES" sz="1200" dirty="0">
                <a:solidFill>
                  <a:srgbClr val="444444"/>
                </a:solidFill>
                <a:latin typeface="Arial" panose="020B0604020202020204" pitchFamily="34" charset="0"/>
              </a:rPr>
              <a:t>Resucitando</a:t>
            </a:r>
            <a:br>
              <a:rPr lang="es-ES" sz="1200" dirty="0"/>
            </a:br>
            <a:r>
              <a:rPr lang="es-ES" sz="1200" dirty="0">
                <a:solidFill>
                  <a:srgbClr val="444444"/>
                </a:solidFill>
                <a:latin typeface="Arial" panose="020B0604020202020204" pitchFamily="34" charset="0"/>
              </a:rPr>
              <a:t>Gracias doy a la desgracia</a:t>
            </a:r>
            <a:br>
              <a:rPr lang="es-ES" sz="1200" dirty="0"/>
            </a:br>
            <a:r>
              <a:rPr lang="es-ES" sz="1200" dirty="0">
                <a:solidFill>
                  <a:srgbClr val="444444"/>
                </a:solidFill>
                <a:latin typeface="Arial" panose="020B0604020202020204" pitchFamily="34" charset="0"/>
              </a:rPr>
              <a:t>Y a la mano con puñal</a:t>
            </a:r>
            <a:br>
              <a:rPr lang="es-ES" sz="1200" dirty="0"/>
            </a:br>
            <a:r>
              <a:rPr lang="es-ES" sz="1200" dirty="0">
                <a:solidFill>
                  <a:srgbClr val="444444"/>
                </a:solidFill>
                <a:latin typeface="Arial" panose="020B0604020202020204" pitchFamily="34" charset="0"/>
              </a:rPr>
              <a:t>Porque me mató tan mal</a:t>
            </a:r>
            <a:br>
              <a:rPr lang="es-ES" sz="1200" dirty="0"/>
            </a:br>
            <a:r>
              <a:rPr lang="es-ES" sz="1200" dirty="0">
                <a:solidFill>
                  <a:srgbClr val="444444"/>
                </a:solidFill>
                <a:latin typeface="Arial" panose="020B0604020202020204" pitchFamily="34" charset="0"/>
              </a:rPr>
              <a:t>Y seguí cantando</a:t>
            </a:r>
          </a:p>
          <a:p>
            <a:endParaRPr lang="es-ES" sz="12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r>
              <a:rPr lang="es-E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Cantando al sol como la cigarra</a:t>
            </a:r>
          </a:p>
          <a:p>
            <a:r>
              <a:rPr lang="es-E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Despues de un año bajo la tierra</a:t>
            </a:r>
          </a:p>
          <a:p>
            <a:r>
              <a:rPr lang="es-E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Igual que sobreviviente</a:t>
            </a:r>
          </a:p>
          <a:p>
            <a:r>
              <a:rPr lang="es-E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Que vuelve de la guerra.</a:t>
            </a:r>
            <a:endParaRPr lang="nb-NO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573524" y="960322"/>
            <a:ext cx="50948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/>
              <a:t>Så mange ganger ble jeg drept </a:t>
            </a:r>
          </a:p>
          <a:p>
            <a:r>
              <a:rPr lang="nb-NO" sz="2000" dirty="0"/>
              <a:t>mange ganger døde jeg </a:t>
            </a:r>
          </a:p>
          <a:p>
            <a:r>
              <a:rPr lang="nb-NO" sz="2000" dirty="0"/>
              <a:t>ikke desto mindre er jeg fortsatt her </a:t>
            </a:r>
          </a:p>
          <a:p>
            <a:r>
              <a:rPr lang="nb-NO" sz="2000" dirty="0"/>
              <a:t>våkne til live.</a:t>
            </a:r>
          </a:p>
          <a:p>
            <a:r>
              <a:rPr lang="nb-NO" sz="2000" dirty="0"/>
              <a:t>Jeg er takknemlig for motgang </a:t>
            </a:r>
          </a:p>
          <a:p>
            <a:r>
              <a:rPr lang="nb-NO" sz="2000" dirty="0"/>
              <a:t>og hånden som holder kniven </a:t>
            </a:r>
          </a:p>
          <a:p>
            <a:r>
              <a:rPr lang="nb-NO" sz="2000" dirty="0"/>
              <a:t>for den gjorde en dårlig jobb med å drepe meg </a:t>
            </a:r>
          </a:p>
          <a:p>
            <a:r>
              <a:rPr lang="nb-NO" sz="2000" dirty="0"/>
              <a:t>Og jeg fortsatte å synge.</a:t>
            </a:r>
          </a:p>
        </p:txBody>
      </p:sp>
      <p:sp>
        <p:nvSpPr>
          <p:cNvPr id="4" name="Rektangel 3"/>
          <p:cNvSpPr/>
          <p:nvPr/>
        </p:nvSpPr>
        <p:spPr>
          <a:xfrm>
            <a:off x="2443134" y="191479"/>
            <a:ext cx="2085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dirty="0"/>
              <a:t>Som </a:t>
            </a:r>
            <a:r>
              <a:rPr lang="nb-NO" sz="3200" dirty="0" err="1"/>
              <a:t>Sikada</a:t>
            </a:r>
            <a:endParaRPr lang="nb-NO" sz="3200" dirty="0"/>
          </a:p>
        </p:txBody>
      </p:sp>
      <p:pic>
        <p:nvPicPr>
          <p:cNvPr id="1026" name="Picture 2" descr="Se kildebild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536" y="4052255"/>
            <a:ext cx="2973201" cy="168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/>
        </p:nvSpPr>
        <p:spPr>
          <a:xfrm>
            <a:off x="2573524" y="4191867"/>
            <a:ext cx="3060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Synger til solen </a:t>
            </a:r>
          </a:p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Som sikaden gjør </a:t>
            </a:r>
          </a:p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etter et år under bakken som en overlevende </a:t>
            </a:r>
          </a:p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som kommer tilbake fra krig</a:t>
            </a:r>
          </a:p>
        </p:txBody>
      </p:sp>
    </p:spTree>
    <p:extLst>
      <p:ext uri="{BB962C8B-B14F-4D97-AF65-F5344CB8AC3E}">
        <p14:creationId xmlns:p14="http://schemas.microsoft.com/office/powerpoint/2010/main" val="96743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1422" y="0"/>
            <a:ext cx="9165422" cy="678392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ktangel 1"/>
          <p:cNvSpPr/>
          <p:nvPr/>
        </p:nvSpPr>
        <p:spPr>
          <a:xfrm>
            <a:off x="2339752" y="476673"/>
            <a:ext cx="38884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/>
              <a:t>Så mange ganger ble jeg forsvunnet </a:t>
            </a:r>
          </a:p>
          <a:p>
            <a:r>
              <a:rPr lang="nb-NO" sz="2000" dirty="0"/>
              <a:t>Mange ganger forsvant jeg </a:t>
            </a:r>
          </a:p>
          <a:p>
            <a:r>
              <a:rPr lang="nb-NO" sz="2000" dirty="0"/>
              <a:t>Jeg deltok i min egen begravelse alene og gråtende.</a:t>
            </a:r>
          </a:p>
          <a:p>
            <a:endParaRPr lang="nb-NO" sz="2000" dirty="0"/>
          </a:p>
          <a:p>
            <a:r>
              <a:rPr lang="nb-NO" sz="2000" dirty="0"/>
              <a:t>Jeg laget en knute med lommetørkleet </a:t>
            </a:r>
          </a:p>
          <a:p>
            <a:r>
              <a:rPr lang="nb-NO" sz="2000" dirty="0"/>
              <a:t>og så glemte jeg det </a:t>
            </a:r>
          </a:p>
          <a:p>
            <a:r>
              <a:rPr lang="nb-NO" sz="2000" dirty="0"/>
              <a:t>Det var ikke første gang </a:t>
            </a:r>
          </a:p>
          <a:p>
            <a:r>
              <a:rPr lang="nb-NO" sz="2000" dirty="0"/>
              <a:t>og jeg fortsatte å synge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5"/>
          <a:srcRect l="14563" t="26200" r="47637" b="31800"/>
          <a:stretch/>
        </p:blipFill>
        <p:spPr>
          <a:xfrm>
            <a:off x="6857528" y="476673"/>
            <a:ext cx="2073830" cy="1296144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42231" y="476672"/>
            <a:ext cx="20551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333333"/>
                </a:solidFill>
                <a:latin typeface="arial" panose="020B0604020202020204" pitchFamily="34" charset="0"/>
              </a:rPr>
              <a:t>Tantas veces me borraron</a:t>
            </a:r>
            <a:br>
              <a:rPr lang="es-ES" sz="1200" dirty="0"/>
            </a:br>
            <a:r>
              <a:rPr lang="es-ES" sz="1200" dirty="0">
                <a:solidFill>
                  <a:srgbClr val="333333"/>
                </a:solidFill>
                <a:latin typeface="arial" panose="020B0604020202020204" pitchFamily="34" charset="0"/>
              </a:rPr>
              <a:t>Tantas desaparecí</a:t>
            </a:r>
            <a:br>
              <a:rPr lang="es-ES" sz="1200" dirty="0"/>
            </a:br>
            <a:r>
              <a:rPr lang="es-ES" sz="1200" dirty="0">
                <a:solidFill>
                  <a:srgbClr val="333333"/>
                </a:solidFill>
                <a:latin typeface="arial" panose="020B0604020202020204" pitchFamily="34" charset="0"/>
              </a:rPr>
              <a:t>A mi propio entierro fui sola y llorando</a:t>
            </a:r>
            <a:br>
              <a:rPr lang="es-ES" sz="1200" dirty="0"/>
            </a:br>
            <a:r>
              <a:rPr lang="es-ES" sz="1200" dirty="0">
                <a:solidFill>
                  <a:srgbClr val="333333"/>
                </a:solidFill>
                <a:latin typeface="arial" panose="020B0604020202020204" pitchFamily="34" charset="0"/>
              </a:rPr>
              <a:t>Hice un nudo del pañuelo pero me olvidé después</a:t>
            </a:r>
            <a:br>
              <a:rPr lang="es-ES" sz="1200" dirty="0"/>
            </a:br>
            <a:r>
              <a:rPr lang="es-ES" sz="1200" dirty="0">
                <a:solidFill>
                  <a:srgbClr val="333333"/>
                </a:solidFill>
                <a:latin typeface="arial" panose="020B0604020202020204" pitchFamily="34" charset="0"/>
              </a:rPr>
              <a:t>Que no era la única vez</a:t>
            </a:r>
            <a:br>
              <a:rPr lang="es-ES" sz="1200" dirty="0"/>
            </a:br>
            <a:r>
              <a:rPr lang="es-ES" sz="1200" dirty="0">
                <a:solidFill>
                  <a:srgbClr val="333333"/>
                </a:solidFill>
                <a:latin typeface="arial" panose="020B0604020202020204" pitchFamily="34" charset="0"/>
              </a:rPr>
              <a:t>Y seguí cantando </a:t>
            </a:r>
          </a:p>
          <a:p>
            <a:endParaRPr lang="es-ES" sz="1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s-E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Cantando al sol como la cigarra</a:t>
            </a:r>
          </a:p>
          <a:p>
            <a:r>
              <a:rPr lang="es-E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Despues de un año bajo la tierra</a:t>
            </a:r>
          </a:p>
          <a:p>
            <a:r>
              <a:rPr lang="es-E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Igual que sobreviviente</a:t>
            </a:r>
          </a:p>
          <a:p>
            <a:r>
              <a:rPr lang="es-E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Que vuelve de la guerra</a:t>
            </a:r>
            <a:endParaRPr lang="nb-NO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Se kildebild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441" y="3338994"/>
            <a:ext cx="1788521" cy="269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/>
          <p:cNvSpPr/>
          <p:nvPr/>
        </p:nvSpPr>
        <p:spPr>
          <a:xfrm>
            <a:off x="2573524" y="4191867"/>
            <a:ext cx="3060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Synger til solen </a:t>
            </a:r>
          </a:p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Som sikaden gjør </a:t>
            </a:r>
          </a:p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etter et år under bakken som en overlevende </a:t>
            </a:r>
          </a:p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som kommer tilbake fra krig</a:t>
            </a:r>
          </a:p>
        </p:txBody>
      </p:sp>
    </p:spTree>
    <p:extLst>
      <p:ext uri="{BB962C8B-B14F-4D97-AF65-F5344CB8AC3E}">
        <p14:creationId xmlns:p14="http://schemas.microsoft.com/office/powerpoint/2010/main" val="273899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470" y="0"/>
            <a:ext cx="9164470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ktangel 1"/>
          <p:cNvSpPr/>
          <p:nvPr/>
        </p:nvSpPr>
        <p:spPr>
          <a:xfrm>
            <a:off x="2213244" y="612752"/>
            <a:ext cx="3672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/>
              <a:t>Så mange ganger du ble drept mange ganger vil du komme tilbake til livet </a:t>
            </a:r>
          </a:p>
          <a:p>
            <a:r>
              <a:rPr lang="nb-NO" sz="2000" dirty="0"/>
              <a:t>Hvor mange netter vil du tilbringe i desperasjon</a:t>
            </a:r>
          </a:p>
          <a:p>
            <a:endParaRPr lang="nb-NO" sz="2000" dirty="0"/>
          </a:p>
          <a:p>
            <a:r>
              <a:rPr lang="nb-NO" sz="2000" dirty="0"/>
              <a:t>og når du begynner å drukne </a:t>
            </a:r>
          </a:p>
          <a:p>
            <a:r>
              <a:rPr lang="nb-NO" sz="2000" dirty="0"/>
              <a:t>og mørket kommer </a:t>
            </a:r>
          </a:p>
          <a:p>
            <a:r>
              <a:rPr lang="nb-NO" sz="2000" dirty="0"/>
              <a:t>noen vil redde deg </a:t>
            </a:r>
          </a:p>
          <a:p>
            <a:r>
              <a:rPr lang="nb-NO" sz="2000" dirty="0"/>
              <a:t>og fortsett å synge</a:t>
            </a:r>
          </a:p>
        </p:txBody>
      </p:sp>
      <p:sp>
        <p:nvSpPr>
          <p:cNvPr id="3" name="Rektangel 2"/>
          <p:cNvSpPr/>
          <p:nvPr/>
        </p:nvSpPr>
        <p:spPr>
          <a:xfrm>
            <a:off x="35496" y="707212"/>
            <a:ext cx="21490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333333"/>
                </a:solidFill>
                <a:latin typeface="arial" panose="020B0604020202020204" pitchFamily="34" charset="0"/>
              </a:rPr>
              <a:t>Tantas veces te mataron</a:t>
            </a:r>
            <a:br>
              <a:rPr lang="es-ES" sz="1200" dirty="0"/>
            </a:br>
            <a:r>
              <a:rPr lang="es-ES" sz="1200" dirty="0">
                <a:solidFill>
                  <a:srgbClr val="333333"/>
                </a:solidFill>
                <a:latin typeface="arial" panose="020B0604020202020204" pitchFamily="34" charset="0"/>
              </a:rPr>
              <a:t>Tantas resucitarás</a:t>
            </a:r>
            <a:br>
              <a:rPr lang="es-ES" sz="1200" dirty="0"/>
            </a:br>
            <a:r>
              <a:rPr lang="es-ES" sz="1200" dirty="0">
                <a:solidFill>
                  <a:srgbClr val="333333"/>
                </a:solidFill>
                <a:latin typeface="arial" panose="020B0604020202020204" pitchFamily="34" charset="0"/>
              </a:rPr>
              <a:t>Cuántas noches pasarás desesperando</a:t>
            </a:r>
            <a:br>
              <a:rPr lang="es-ES" sz="1200" dirty="0"/>
            </a:br>
            <a:r>
              <a:rPr lang="es-ES" sz="1200" dirty="0">
                <a:solidFill>
                  <a:srgbClr val="333333"/>
                </a:solidFill>
                <a:latin typeface="arial" panose="020B0604020202020204" pitchFamily="34" charset="0"/>
              </a:rPr>
              <a:t>Y a la hora del naufragio y a la de la oscuridad</a:t>
            </a:r>
            <a:br>
              <a:rPr lang="es-ES" sz="1200" dirty="0"/>
            </a:br>
            <a:r>
              <a:rPr lang="es-ES" sz="1200" dirty="0">
                <a:solidFill>
                  <a:srgbClr val="333333"/>
                </a:solidFill>
                <a:latin typeface="arial" panose="020B0604020202020204" pitchFamily="34" charset="0"/>
              </a:rPr>
              <a:t>Alguien te rescatará</a:t>
            </a:r>
            <a:br>
              <a:rPr lang="es-ES" sz="1200" dirty="0"/>
            </a:br>
            <a:r>
              <a:rPr lang="es-ES" sz="1200" dirty="0">
                <a:solidFill>
                  <a:srgbClr val="333333"/>
                </a:solidFill>
                <a:latin typeface="arial" panose="020B0604020202020204" pitchFamily="34" charset="0"/>
              </a:rPr>
              <a:t>Para ir cantando</a:t>
            </a:r>
          </a:p>
          <a:p>
            <a:endParaRPr lang="es-ES" sz="1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s-E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Cantando al sol como la cigarra</a:t>
            </a:r>
          </a:p>
          <a:p>
            <a:r>
              <a:rPr lang="es-E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Despues de un año bajo la tierra</a:t>
            </a:r>
          </a:p>
          <a:p>
            <a:r>
              <a:rPr lang="es-E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Igual que sobreviviente</a:t>
            </a:r>
          </a:p>
          <a:p>
            <a:r>
              <a:rPr lang="es-E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Que vuelve de la guerra</a:t>
            </a:r>
            <a:endParaRPr lang="nb-NO" sz="12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nb-NO" sz="1200" dirty="0"/>
          </a:p>
        </p:txBody>
      </p:sp>
      <p:pic>
        <p:nvPicPr>
          <p:cNvPr id="4" name="Picture 2" descr="Se kildebild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48" y="260648"/>
            <a:ext cx="2662492" cy="149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 kildebilde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4"/>
          <a:stretch/>
        </p:blipFill>
        <p:spPr bwMode="auto">
          <a:xfrm>
            <a:off x="6322948" y="1890025"/>
            <a:ext cx="2641634" cy="25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 kildebild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48" y="4670072"/>
            <a:ext cx="2658636" cy="199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10"/>
          <p:cNvSpPr/>
          <p:nvPr/>
        </p:nvSpPr>
        <p:spPr>
          <a:xfrm>
            <a:off x="2573524" y="4191867"/>
            <a:ext cx="3060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Synger til solen </a:t>
            </a:r>
          </a:p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Som sikaden gjør </a:t>
            </a:r>
          </a:p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etter et år under bakken som en overlevende </a:t>
            </a:r>
          </a:p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som kommer tilbake fra krig</a:t>
            </a:r>
          </a:p>
        </p:txBody>
      </p:sp>
    </p:spTree>
    <p:extLst>
      <p:ext uri="{BB962C8B-B14F-4D97-AF65-F5344CB8AC3E}">
        <p14:creationId xmlns:p14="http://schemas.microsoft.com/office/powerpoint/2010/main" val="234226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e kildebild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0470" y="0"/>
            <a:ext cx="9164470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ktangel 2"/>
          <p:cNvSpPr/>
          <p:nvPr/>
        </p:nvSpPr>
        <p:spPr>
          <a:xfrm>
            <a:off x="323528" y="3326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Dette er et dikt av Maria Elena </a:t>
            </a:r>
            <a:r>
              <a:rPr lang="nb-NO" dirty="0" err="1"/>
              <a:t>Walsh</a:t>
            </a:r>
            <a:r>
              <a:rPr lang="nb-NO" dirty="0"/>
              <a:t> fra Argentina. </a:t>
            </a:r>
          </a:p>
          <a:p>
            <a:r>
              <a:rPr lang="nb-NO" dirty="0" err="1"/>
              <a:t>Sikada</a:t>
            </a:r>
            <a:r>
              <a:rPr lang="nb-NO" dirty="0"/>
              <a:t> er et insekt som når det er født, er begravet i bakken i 1 til 7 år. Når hun er voksen, forlater hun jorden og begynner å klappe vingene for å pare seg.  Lyden den lager med vingene er "en parrings sang".</a:t>
            </a:r>
          </a:p>
        </p:txBody>
      </p:sp>
      <p:sp>
        <p:nvSpPr>
          <p:cNvPr id="4" name="Rektangel 3"/>
          <p:cNvSpPr/>
          <p:nvPr/>
        </p:nvSpPr>
        <p:spPr>
          <a:xfrm>
            <a:off x="3995936" y="2912081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2400" dirty="0"/>
              <a:t>Hovedbudskapet i dette diktet er å gjenoppstå, etter motgang. Gjenoppstå fra mørket. </a:t>
            </a:r>
          </a:p>
          <a:p>
            <a:r>
              <a:rPr lang="nb-NO" sz="2400" dirty="0"/>
              <a:t>Det neste budskapet er å ha håp, at midt i stormen og mørket vil noen redde oss. </a:t>
            </a:r>
          </a:p>
          <a:p>
            <a:r>
              <a:rPr lang="nb-NO" sz="2400" dirty="0"/>
              <a:t>Man trenger ikke å kjempe alene, </a:t>
            </a:r>
            <a:r>
              <a:rPr lang="nb-NO" sz="2800" b="1" dirty="0"/>
              <a:t>vi trenger hverandre.</a:t>
            </a:r>
          </a:p>
        </p:txBody>
      </p:sp>
    </p:spTree>
    <p:extLst>
      <p:ext uri="{BB962C8B-B14F-4D97-AF65-F5344CB8AC3E}">
        <p14:creationId xmlns:p14="http://schemas.microsoft.com/office/powerpoint/2010/main" val="994251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DCDD50E57A5F459EC7DE25EEC1E844" ma:contentTypeVersion="2" ma:contentTypeDescription="Create a new document." ma:contentTypeScope="" ma:versionID="4b33a5c0d23d3453f6189ddae9cf511e">
  <xsd:schema xmlns:xsd="http://www.w3.org/2001/XMLSchema" xmlns:xs="http://www.w3.org/2001/XMLSchema" xmlns:p="http://schemas.microsoft.com/office/2006/metadata/properties" xmlns:ns3="aa6dbfb7-15ab-4384-aa98-805ebef41d9d" targetNamespace="http://schemas.microsoft.com/office/2006/metadata/properties" ma:root="true" ma:fieldsID="70eac097bd67c664df067c2a1c0df2a1" ns3:_="">
    <xsd:import namespace="aa6dbfb7-15ab-4384-aa98-805ebef41d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dbfb7-15ab-4384-aa98-805ebef41d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31043F-D03B-4489-8041-4B5BBCD28300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aa6dbfb7-15ab-4384-aa98-805ebef41d9d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E94B8D2-DEB0-4C89-9781-BA092D8209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E44792-D840-4A95-9BF6-7C21E925D7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6dbfb7-15ab-4384-aa98-805ebef41d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Bilder med refleksjon og uklar bakgrunn</Template>
  <TotalTime>133</TotalTime>
  <Words>4340</Words>
  <Application>Microsoft Office PowerPoint</Application>
  <PresentationFormat>Skjermfremvisning (4:3)</PresentationFormat>
  <Paragraphs>212</Paragraphs>
  <Slides>4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</vt:vector>
  </TitlesOfParts>
  <Company>MSIT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Miriam Soto Aguilar</dc:creator>
  <cp:lastModifiedBy>Miriam Soto Aguilar</cp:lastModifiedBy>
  <cp:revision>15</cp:revision>
  <dcterms:created xsi:type="dcterms:W3CDTF">2022-04-04T17:34:49Z</dcterms:created>
  <dcterms:modified xsi:type="dcterms:W3CDTF">2022-06-10T12:02:14Z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crubbed &amp; tested?">
    <vt:lpwstr>0</vt:lpwstr>
  </property>
  <property fmtid="{D5CDD505-2E9C-101B-9397-08002B2CF9AE}" pid="3" name="Effects type">
    <vt:lpwstr>Pictures</vt:lpwstr>
  </property>
  <property fmtid="{D5CDD505-2E9C-101B-9397-08002B2CF9AE}" pid="4" name="Presentation">
    <vt:lpwstr>picture_blur_radial grad</vt:lpwstr>
  </property>
  <property fmtid="{D5CDD505-2E9C-101B-9397-08002B2CF9AE}" pid="5" name="SlideDescription">
    <vt:lpwstr/>
  </property>
  <property fmtid="{D5CDD505-2E9C-101B-9397-08002B2CF9AE}" pid="6" name="ContentTypeId">
    <vt:lpwstr>0x01010048DCDD50E57A5F459EC7DE25EEC1E844</vt:lpwstr>
  </property>
</Properties>
</file>